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67" r:id="rId15"/>
    <p:sldId id="270"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6D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17058A-E883-609B-F7A5-F90134EE644B}" v="200" dt="2026-03-14T09:41:20.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8"/>
    <p:restoredTop sz="94714"/>
  </p:normalViewPr>
  <p:slideViewPr>
    <p:cSldViewPr snapToGrid="0">
      <p:cViewPr>
        <p:scale>
          <a:sx n="58" d="100"/>
          <a:sy n="58" d="100"/>
        </p:scale>
        <p:origin x="888" y="1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3/16/2026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22728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3/16/2026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91911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3/16/2026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6090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3/16/2026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462909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3/16/2026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6034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3/16/2026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678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3/16/2026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49017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3/16/2026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598082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3/16/2026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27041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3/16/2026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786186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3/16/2026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07465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3/16/2026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6448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FA0C40-0112-2D4E-6D6F-316C8A8F6EEB}"/>
              </a:ext>
            </a:extLst>
          </p:cNvPr>
          <p:cNvSpPr>
            <a:spLocks noGrp="1"/>
          </p:cNvSpPr>
          <p:nvPr>
            <p:ph type="ctrTitle"/>
          </p:nvPr>
        </p:nvSpPr>
        <p:spPr>
          <a:xfrm>
            <a:off x="703400" y="908651"/>
            <a:ext cx="3620882" cy="3640345"/>
          </a:xfrm>
        </p:spPr>
        <p:txBody>
          <a:bodyPr anchor="t">
            <a:normAutofit/>
          </a:bodyPr>
          <a:lstStyle/>
          <a:p>
            <a:pPr>
              <a:lnSpc>
                <a:spcPct val="90000"/>
              </a:lnSpc>
            </a:pPr>
            <a:r>
              <a:rPr lang="en-GB" sz="3400" b="1"/>
              <a:t>Listening to Laity: </a:t>
            </a:r>
            <a:br>
              <a:rPr lang="en-GB" sz="3400"/>
            </a:br>
            <a:r>
              <a:rPr lang="en-GB" sz="3400" b="1"/>
              <a:t>Synodality, Spirituality, and the Mission of God</a:t>
            </a:r>
            <a:br>
              <a:rPr lang="en-GB" sz="3400"/>
            </a:br>
            <a:endParaRPr lang="en-US" sz="3400"/>
          </a:p>
        </p:txBody>
      </p:sp>
      <p:sp>
        <p:nvSpPr>
          <p:cNvPr id="3" name="Subtitle 2">
            <a:extLst>
              <a:ext uri="{FF2B5EF4-FFF2-40B4-BE49-F238E27FC236}">
                <a16:creationId xmlns:a16="http://schemas.microsoft.com/office/drawing/2014/main" id="{AB6D16F7-38C2-126C-93D7-7AD851D81B46}"/>
              </a:ext>
            </a:extLst>
          </p:cNvPr>
          <p:cNvSpPr>
            <a:spLocks noGrp="1"/>
          </p:cNvSpPr>
          <p:nvPr>
            <p:ph type="subTitle" idx="1"/>
          </p:nvPr>
        </p:nvSpPr>
        <p:spPr>
          <a:xfrm>
            <a:off x="703400" y="4945712"/>
            <a:ext cx="3380437" cy="850392"/>
          </a:xfrm>
        </p:spPr>
        <p:txBody>
          <a:bodyPr anchor="b">
            <a:normAutofit/>
          </a:bodyPr>
          <a:lstStyle/>
          <a:p>
            <a:r>
              <a:rPr lang="en-US" sz="1800" dirty="0"/>
              <a:t>Joshua Cockayne</a:t>
            </a:r>
          </a:p>
          <a:p>
            <a:r>
              <a:rPr lang="en-US" sz="1800" dirty="0"/>
              <a:t>Cranmer Hall Durham</a:t>
            </a:r>
          </a:p>
        </p:txBody>
      </p:sp>
      <p:cxnSp>
        <p:nvCxnSpPr>
          <p:cNvPr id="14" name="Straight Connector 13">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close-up of a pink and white background&#10;&#10;AI-generated content may be incorrect.">
            <a:extLst>
              <a:ext uri="{FF2B5EF4-FFF2-40B4-BE49-F238E27FC236}">
                <a16:creationId xmlns:a16="http://schemas.microsoft.com/office/drawing/2014/main" id="{DEE9EC8F-1CED-CAC6-B59D-EBCE8AB3F7C1}"/>
              </a:ext>
            </a:extLst>
          </p:cNvPr>
          <p:cNvPicPr>
            <a:picLocks noChangeAspect="1"/>
          </p:cNvPicPr>
          <p:nvPr/>
        </p:nvPicPr>
        <p:blipFill>
          <a:blip r:embed="rId2"/>
          <a:srcRect l="14809" r="25185"/>
          <a:stretch>
            <a:fillRect/>
          </a:stretch>
        </p:blipFill>
        <p:spPr>
          <a:xfrm>
            <a:off x="4876158" y="10"/>
            <a:ext cx="7315841" cy="6857990"/>
          </a:xfrm>
          <a:prstGeom prst="rect">
            <a:avLst/>
          </a:prstGeom>
        </p:spPr>
      </p:pic>
    </p:spTree>
    <p:extLst>
      <p:ext uri="{BB962C8B-B14F-4D97-AF65-F5344CB8AC3E}">
        <p14:creationId xmlns:p14="http://schemas.microsoft.com/office/powerpoint/2010/main" val="26309569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5" name="Straight Connector 205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59" name="Rectangle 205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aham among the areas to flourish under the County Durham Plan | East  Durham Business Network">
            <a:extLst>
              <a:ext uri="{FF2B5EF4-FFF2-40B4-BE49-F238E27FC236}">
                <a16:creationId xmlns:a16="http://schemas.microsoft.com/office/drawing/2014/main" id="{048354E7-26A1-68C4-39C7-45805AC96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73" b="5658"/>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893EE7-5C12-43A4-9E7F-D754FC4FB82A}"/>
              </a:ext>
            </a:extLst>
          </p:cNvPr>
          <p:cNvSpPr>
            <a:spLocks noGrp="1"/>
          </p:cNvSpPr>
          <p:nvPr>
            <p:ph type="title"/>
          </p:nvPr>
        </p:nvSpPr>
        <p:spPr>
          <a:xfrm>
            <a:off x="704088" y="871759"/>
            <a:ext cx="5067300" cy="3497042"/>
          </a:xfrm>
        </p:spPr>
        <p:txBody>
          <a:bodyPr vert="horz" lIns="91440" tIns="45720" rIns="91440" bIns="45720" rtlCol="0" anchor="t">
            <a:normAutofit/>
          </a:bodyPr>
          <a:lstStyle/>
          <a:p>
            <a:r>
              <a:rPr lang="en-US" sz="5400" b="1" dirty="0">
                <a:solidFill>
                  <a:srgbClr val="FFFFFF"/>
                </a:solidFill>
              </a:rPr>
              <a:t>Listening to the Community </a:t>
            </a:r>
            <a:br>
              <a:rPr lang="en-US" sz="5400" dirty="0">
                <a:solidFill>
                  <a:srgbClr val="FFFFFF"/>
                </a:solidFill>
              </a:rPr>
            </a:br>
            <a:endParaRPr lang="en-US" sz="5400" dirty="0">
              <a:solidFill>
                <a:srgbClr val="FFFFFF"/>
              </a:solidFill>
            </a:endParaRPr>
          </a:p>
        </p:txBody>
      </p:sp>
      <p:cxnSp>
        <p:nvCxnSpPr>
          <p:cNvPr id="2063" name="Straight Connector 206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4769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20F4-3161-4F75-3080-5FD4A6CBD6B9}"/>
              </a:ext>
            </a:extLst>
          </p:cNvPr>
          <p:cNvSpPr>
            <a:spLocks noGrp="1"/>
          </p:cNvSpPr>
          <p:nvPr>
            <p:ph type="title"/>
          </p:nvPr>
        </p:nvSpPr>
        <p:spPr>
          <a:xfrm>
            <a:off x="740639" y="101598"/>
            <a:ext cx="10691265" cy="1307592"/>
          </a:xfrm>
        </p:spPr>
        <p:txBody>
          <a:bodyPr>
            <a:normAutofit fontScale="90000"/>
          </a:bodyPr>
          <a:lstStyle/>
          <a:p>
            <a:r>
              <a:rPr lang="en-US" b="1" dirty="0"/>
              <a:t>Listening to the Community </a:t>
            </a:r>
            <a:br>
              <a:rPr lang="en-US" dirty="0"/>
            </a:br>
            <a:endParaRPr lang="en-US" dirty="0"/>
          </a:p>
        </p:txBody>
      </p:sp>
      <p:pic>
        <p:nvPicPr>
          <p:cNvPr id="4" name="Picture 3">
            <a:extLst>
              <a:ext uri="{FF2B5EF4-FFF2-40B4-BE49-F238E27FC236}">
                <a16:creationId xmlns:a16="http://schemas.microsoft.com/office/drawing/2014/main" id="{B3FDBC5F-BCC8-89A1-8125-1A8B02CF88FE}"/>
              </a:ext>
            </a:extLst>
          </p:cNvPr>
          <p:cNvPicPr>
            <a:picLocks noChangeAspect="1"/>
          </p:cNvPicPr>
          <p:nvPr/>
        </p:nvPicPr>
        <p:blipFill>
          <a:blip r:embed="rId2"/>
          <a:srcRect l="36019" t="19514" r="29454" b="2327"/>
          <a:stretch>
            <a:fillRect/>
          </a:stretch>
        </p:blipFill>
        <p:spPr>
          <a:xfrm>
            <a:off x="7938052" y="230105"/>
            <a:ext cx="4253948" cy="6018548"/>
          </a:xfrm>
          <a:prstGeom prst="rect">
            <a:avLst/>
          </a:prstGeom>
        </p:spPr>
      </p:pic>
      <p:sp>
        <p:nvSpPr>
          <p:cNvPr id="6" name="TextBox 5">
            <a:extLst>
              <a:ext uri="{FF2B5EF4-FFF2-40B4-BE49-F238E27FC236}">
                <a16:creationId xmlns:a16="http://schemas.microsoft.com/office/drawing/2014/main" id="{04A3B697-D660-257B-E44C-F1B9DD71FC71}"/>
              </a:ext>
            </a:extLst>
          </p:cNvPr>
          <p:cNvSpPr txBox="1"/>
          <p:nvPr/>
        </p:nvSpPr>
        <p:spPr>
          <a:xfrm>
            <a:off x="760096" y="823333"/>
            <a:ext cx="6417861" cy="4832092"/>
          </a:xfrm>
          <a:prstGeom prst="rect">
            <a:avLst/>
          </a:prstGeom>
          <a:noFill/>
        </p:spPr>
        <p:txBody>
          <a:bodyPr wrap="square">
            <a:spAutoFit/>
          </a:bodyPr>
          <a:lstStyle/>
          <a:p>
            <a:r>
              <a:rPr lang="en-US" sz="3600" dirty="0"/>
              <a:t>By slowing down and paying close attention to the realities of people and place, Synodal </a:t>
            </a:r>
            <a:r>
              <a:rPr lang="en-US" sz="3600" dirty="0" err="1"/>
              <a:t>organising</a:t>
            </a:r>
            <a:r>
              <a:rPr lang="en-US" sz="3600" dirty="0"/>
              <a:t> provides a set of tools with which to ‘discern’ both individually and collectively. </a:t>
            </a:r>
          </a:p>
          <a:p>
            <a:endParaRPr lang="en-US" sz="3600" dirty="0"/>
          </a:p>
          <a:p>
            <a:r>
              <a:rPr lang="en-US" sz="2000" i="1" dirty="0"/>
              <a:t>Not only with words, </a:t>
            </a:r>
            <a:r>
              <a:rPr lang="en-US" sz="2000" dirty="0"/>
              <a:t>6. </a:t>
            </a:r>
            <a:endParaRPr lang="en-US" sz="2000" i="1" dirty="0"/>
          </a:p>
        </p:txBody>
      </p:sp>
    </p:spTree>
    <p:extLst>
      <p:ext uri="{BB962C8B-B14F-4D97-AF65-F5344CB8AC3E}">
        <p14:creationId xmlns:p14="http://schemas.microsoft.com/office/powerpoint/2010/main" val="3220679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BBE2F8-832F-38C8-077E-A73F3B13A7F3}"/>
            </a:ext>
          </a:extLst>
        </p:cNvPr>
        <p:cNvGrpSpPr/>
        <p:nvPr/>
      </p:nvGrpSpPr>
      <p:grpSpPr>
        <a:xfrm>
          <a:off x="0" y="0"/>
          <a:ext cx="0" cy="0"/>
          <a:chOff x="0" y="0"/>
          <a:chExt cx="0" cy="0"/>
        </a:xfrm>
      </p:grpSpPr>
      <p:cxnSp>
        <p:nvCxnSpPr>
          <p:cNvPr id="4103" name="Straight Connector 410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5" name="Straight Connector 410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107" name="Rectangle 410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B745E3-C682-C9E6-ADB5-E194CB82A479}"/>
              </a:ext>
            </a:extLst>
          </p:cNvPr>
          <p:cNvSpPr>
            <a:spLocks noGrp="1"/>
          </p:cNvSpPr>
          <p:nvPr>
            <p:ph type="title"/>
          </p:nvPr>
        </p:nvSpPr>
        <p:spPr>
          <a:xfrm>
            <a:off x="6696186" y="909637"/>
            <a:ext cx="4800600" cy="1307592"/>
          </a:xfrm>
        </p:spPr>
        <p:txBody>
          <a:bodyPr vert="horz" lIns="91440" tIns="45720" rIns="91440" bIns="45720" rtlCol="0" anchor="t">
            <a:normAutofit/>
          </a:bodyPr>
          <a:lstStyle/>
          <a:p>
            <a:pPr>
              <a:lnSpc>
                <a:spcPct val="90000"/>
              </a:lnSpc>
            </a:pPr>
            <a:r>
              <a:rPr lang="en-US" sz="2800" b="1"/>
              <a:t>Listening to the Community </a:t>
            </a:r>
            <a:br>
              <a:rPr lang="en-US" sz="2800"/>
            </a:br>
            <a:endParaRPr lang="en-US" sz="2800"/>
          </a:p>
        </p:txBody>
      </p:sp>
      <p:pic>
        <p:nvPicPr>
          <p:cNvPr id="4098" name="Picture 2" descr="Our Team — St Frideswide's, Water Eaton">
            <a:extLst>
              <a:ext uri="{FF2B5EF4-FFF2-40B4-BE49-F238E27FC236}">
                <a16:creationId xmlns:a16="http://schemas.microsoft.com/office/drawing/2014/main" id="{710E687B-0975-45B2-9443-067C4843D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58" r="3809"/>
          <a:stretch>
            <a:fillRect/>
          </a:stretch>
        </p:blipFill>
        <p:spPr bwMode="auto">
          <a:xfrm>
            <a:off x="20" y="10"/>
            <a:ext cx="6044164"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4109" name="Straight Connector 4108">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5D87EA4-196D-F31E-C7D0-63B7A94B8A9F}"/>
              </a:ext>
            </a:extLst>
          </p:cNvPr>
          <p:cNvSpPr txBox="1"/>
          <p:nvPr/>
        </p:nvSpPr>
        <p:spPr>
          <a:xfrm>
            <a:off x="6696186" y="2221992"/>
            <a:ext cx="4800600" cy="4178808"/>
          </a:xfrm>
          <a:prstGeom prst="rect">
            <a:avLst/>
          </a:prstGeom>
        </p:spPr>
        <p:txBody>
          <a:bodyPr vert="horz" lIns="91440" tIns="45720" rIns="91440" bIns="45720" rtlCol="0">
            <a:normAutofit fontScale="85000" lnSpcReduction="20000"/>
          </a:bodyPr>
          <a:lstStyle/>
          <a:p>
            <a:pPr>
              <a:lnSpc>
                <a:spcPct val="110000"/>
              </a:lnSpc>
              <a:spcAft>
                <a:spcPts val="600"/>
              </a:spcAft>
            </a:pPr>
            <a:r>
              <a:rPr lang="en-GB" sz="2800" dirty="0"/>
              <a:t>…we still didn’t have anything resembling church or a church plant. Yet, I had established visibility and recognition as a trusted voice and stakeholder in the community. …I receive warm appreciation for having helped to deliver the pedestrianized path and we continue conversations about issues affecting us – as neighbours! </a:t>
            </a:r>
            <a:endParaRPr lang="en-US" sz="2800" dirty="0"/>
          </a:p>
          <a:p>
            <a:pPr>
              <a:lnSpc>
                <a:spcPct val="110000"/>
              </a:lnSpc>
              <a:spcAft>
                <a:spcPts val="600"/>
              </a:spcAft>
            </a:pPr>
            <a:endParaRPr lang="en-US" sz="700" i="1" dirty="0"/>
          </a:p>
          <a:p>
            <a:pPr>
              <a:lnSpc>
                <a:spcPct val="110000"/>
              </a:lnSpc>
              <a:spcAft>
                <a:spcPts val="600"/>
              </a:spcAft>
            </a:pPr>
            <a:r>
              <a:rPr lang="en-US" sz="1900" i="1" dirty="0"/>
              <a:t>Participation and Church Planting, pp.216-17</a:t>
            </a:r>
          </a:p>
        </p:txBody>
      </p:sp>
      <p:cxnSp>
        <p:nvCxnSpPr>
          <p:cNvPr id="4111" name="Straight Connector 4110">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hands in a room&#10;&#10;AI-generated content may be incorrect.">
            <a:extLst>
              <a:ext uri="{FF2B5EF4-FFF2-40B4-BE49-F238E27FC236}">
                <a16:creationId xmlns:a16="http://schemas.microsoft.com/office/drawing/2014/main" id="{A22D1C13-FA54-9918-A82E-95A5419C6D9B}"/>
              </a:ext>
            </a:extLst>
          </p:cNvPr>
          <p:cNvPicPr>
            <a:picLocks noChangeAspect="1"/>
          </p:cNvPicPr>
          <p:nvPr/>
        </p:nvPicPr>
        <p:blipFill>
          <a:blip r:embed="rId2"/>
          <a:srcRect b="15730"/>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9B3AE9-52D4-B2DE-A5D3-942EA5E4D143}"/>
              </a:ext>
            </a:extLst>
          </p:cNvPr>
          <p:cNvSpPr>
            <a:spLocks noGrp="1"/>
          </p:cNvSpPr>
          <p:nvPr>
            <p:ph type="title"/>
          </p:nvPr>
        </p:nvSpPr>
        <p:spPr>
          <a:xfrm>
            <a:off x="704088" y="871759"/>
            <a:ext cx="5067300" cy="3497042"/>
          </a:xfrm>
        </p:spPr>
        <p:txBody>
          <a:bodyPr vert="horz" lIns="91440" tIns="45720" rIns="91440" bIns="45720" rtlCol="0" anchor="t">
            <a:normAutofit/>
          </a:bodyPr>
          <a:lstStyle/>
          <a:p>
            <a:r>
              <a:rPr lang="en-US" sz="5400">
                <a:solidFill>
                  <a:srgbClr val="FFFFFF"/>
                </a:solidFill>
              </a:rPr>
              <a:t>A foundation of adoration</a:t>
            </a:r>
          </a:p>
        </p:txBody>
      </p:sp>
      <p:cxnSp>
        <p:nvCxnSpPr>
          <p:cNvPr id="17" name="Straight Connector 1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4018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225CE48-8E82-9346-AF0A-8A6A318B660B}"/>
              </a:ext>
            </a:extLst>
          </p:cNvPr>
          <p:cNvGrpSpPr/>
          <p:nvPr/>
        </p:nvGrpSpPr>
        <p:grpSpPr>
          <a:xfrm>
            <a:off x="0" y="-600805"/>
            <a:ext cx="12192000" cy="7458805"/>
            <a:chOff x="0" y="-600805"/>
            <a:chExt cx="12192000" cy="7458805"/>
          </a:xfrm>
        </p:grpSpPr>
        <p:cxnSp>
          <p:nvCxnSpPr>
            <p:cNvPr id="18" name="Straight Connector 1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582AAD9-6983-46F1-E838-E3120EB996A1}"/>
                </a:ext>
              </a:extLst>
            </p:cNvPr>
            <p:cNvPicPr>
              <a:picLocks noChangeAspect="1"/>
            </p:cNvPicPr>
            <p:nvPr/>
          </p:nvPicPr>
          <p:blipFill>
            <a:blip r:embed="rId2"/>
            <a:srcRect l="42691" t="19912" r="13993" b="5935"/>
            <a:stretch>
              <a:fillRect/>
            </a:stretch>
          </p:blipFill>
          <p:spPr>
            <a:xfrm>
              <a:off x="4491307" y="-600805"/>
              <a:ext cx="6971217" cy="7458805"/>
            </a:xfrm>
            <a:prstGeom prst="rect">
              <a:avLst/>
            </a:prstGeom>
          </p:spPr>
        </p:pic>
        <p:sp>
          <p:nvSpPr>
            <p:cNvPr id="5" name="Rectangle 4">
              <a:extLst>
                <a:ext uri="{FF2B5EF4-FFF2-40B4-BE49-F238E27FC236}">
                  <a16:creationId xmlns:a16="http://schemas.microsoft.com/office/drawing/2014/main" id="{3A6329B8-7987-B65B-CB54-659227AC0359}"/>
                </a:ext>
              </a:extLst>
            </p:cNvPr>
            <p:cNvSpPr/>
            <p:nvPr/>
          </p:nvSpPr>
          <p:spPr>
            <a:xfrm>
              <a:off x="5724703" y="2395404"/>
              <a:ext cx="914400" cy="9144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B79F6E2-1772-A14D-7891-70B78762A1A1}"/>
                </a:ext>
              </a:extLst>
            </p:cNvPr>
            <p:cNvSpPr txBox="1"/>
            <p:nvPr/>
          </p:nvSpPr>
          <p:spPr>
            <a:xfrm>
              <a:off x="5144681" y="1547784"/>
              <a:ext cx="2067912" cy="10772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dirty="0">
                  <a:solidFill>
                    <a:srgbClr val="4A6D7A"/>
                  </a:solidFill>
                </a:rPr>
                <a:t>Rest and </a:t>
              </a:r>
              <a:r>
                <a:rPr lang="en-GB" sz="3200">
                  <a:solidFill>
                    <a:srgbClr val="4A6D7A"/>
                  </a:solidFill>
                </a:rPr>
                <a:t>Refresh</a:t>
              </a:r>
              <a:endParaRPr lang="en-GB" sz="3200" dirty="0">
                <a:solidFill>
                  <a:srgbClr val="4A6D7A"/>
                </a:solidFill>
              </a:endParaRPr>
            </a:p>
          </p:txBody>
        </p:sp>
        <p:sp>
          <p:nvSpPr>
            <p:cNvPr id="6" name="Rectangle 5">
              <a:extLst>
                <a:ext uri="{FF2B5EF4-FFF2-40B4-BE49-F238E27FC236}">
                  <a16:creationId xmlns:a16="http://schemas.microsoft.com/office/drawing/2014/main" id="{C457D48D-DEFA-907E-4BAD-9B84F1BC4B46}"/>
                </a:ext>
              </a:extLst>
            </p:cNvPr>
            <p:cNvSpPr/>
            <p:nvPr/>
          </p:nvSpPr>
          <p:spPr>
            <a:xfrm>
              <a:off x="6999451" y="501085"/>
              <a:ext cx="1562455" cy="1206381"/>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605557A-125B-CEE2-92A6-3DCE53D0F38E}"/>
                </a:ext>
              </a:extLst>
            </p:cNvPr>
            <p:cNvSpPr txBox="1"/>
            <p:nvPr/>
          </p:nvSpPr>
          <p:spPr>
            <a:xfrm>
              <a:off x="6989147" y="217874"/>
              <a:ext cx="1519558" cy="10772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rgbClr val="4A6D7A"/>
                  </a:solidFill>
                </a:rPr>
                <a:t>See &amp; Hear</a:t>
              </a:r>
              <a:endParaRPr lang="en-US"/>
            </a:p>
          </p:txBody>
        </p:sp>
        <p:sp>
          <p:nvSpPr>
            <p:cNvPr id="10" name="Rectangle 9">
              <a:extLst>
                <a:ext uri="{FF2B5EF4-FFF2-40B4-BE49-F238E27FC236}">
                  <a16:creationId xmlns:a16="http://schemas.microsoft.com/office/drawing/2014/main" id="{F44FC62F-0C10-1160-585C-B1B829ABDB7B}"/>
                </a:ext>
              </a:extLst>
            </p:cNvPr>
            <p:cNvSpPr/>
            <p:nvPr/>
          </p:nvSpPr>
          <p:spPr>
            <a:xfrm>
              <a:off x="8972104" y="1875533"/>
              <a:ext cx="1562455" cy="1206381"/>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25CD0FA-FFA4-1A61-C52F-DF8D77546E17}"/>
                </a:ext>
              </a:extLst>
            </p:cNvPr>
            <p:cNvSpPr txBox="1"/>
            <p:nvPr/>
          </p:nvSpPr>
          <p:spPr>
            <a:xfrm>
              <a:off x="8513145" y="1599444"/>
              <a:ext cx="2530810" cy="10772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rgbClr val="4A6D7A"/>
                  </a:solidFill>
                </a:rPr>
                <a:t>Lament &amp; Repent</a:t>
              </a:r>
              <a:endParaRPr lang="en-US"/>
            </a:p>
          </p:txBody>
        </p:sp>
        <p:sp>
          <p:nvSpPr>
            <p:cNvPr id="12" name="Rectangle 11">
              <a:extLst>
                <a:ext uri="{FF2B5EF4-FFF2-40B4-BE49-F238E27FC236}">
                  <a16:creationId xmlns:a16="http://schemas.microsoft.com/office/drawing/2014/main" id="{8156EC66-750A-071F-E653-0D29C25B3490}"/>
                </a:ext>
              </a:extLst>
            </p:cNvPr>
            <p:cNvSpPr/>
            <p:nvPr/>
          </p:nvSpPr>
          <p:spPr>
            <a:xfrm>
              <a:off x="8459354" y="3584692"/>
              <a:ext cx="2153540" cy="1227743"/>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D971111-BBFE-3FE0-A55C-DD6613C3DB51}"/>
                </a:ext>
              </a:extLst>
            </p:cNvPr>
            <p:cNvSpPr txBox="1"/>
            <p:nvPr/>
          </p:nvSpPr>
          <p:spPr>
            <a:xfrm>
              <a:off x="8007517" y="3237387"/>
              <a:ext cx="2274437" cy="10772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dirty="0">
                  <a:solidFill>
                    <a:srgbClr val="4A6D7A"/>
                  </a:solidFill>
                </a:rPr>
                <a:t>Discern </a:t>
              </a:r>
              <a:r>
                <a:rPr lang="en-GB" sz="3200">
                  <a:solidFill>
                    <a:srgbClr val="4A6D7A"/>
                  </a:solidFill>
                </a:rPr>
                <a:t>&amp; Decide</a:t>
              </a:r>
              <a:endParaRPr lang="en-US"/>
            </a:p>
          </p:txBody>
        </p:sp>
        <p:sp>
          <p:nvSpPr>
            <p:cNvPr id="16" name="Rectangle 15">
              <a:extLst>
                <a:ext uri="{FF2B5EF4-FFF2-40B4-BE49-F238E27FC236}">
                  <a16:creationId xmlns:a16="http://schemas.microsoft.com/office/drawing/2014/main" id="{BD1931D5-4D3E-0D77-286C-FDCC0D5D6686}"/>
                </a:ext>
              </a:extLst>
            </p:cNvPr>
            <p:cNvSpPr/>
            <p:nvPr/>
          </p:nvSpPr>
          <p:spPr>
            <a:xfrm>
              <a:off x="8381019" y="5571588"/>
              <a:ext cx="1562455" cy="1206381"/>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C548F5D-1B05-0826-7B0D-62FDFBFFC703}"/>
                </a:ext>
              </a:extLst>
            </p:cNvPr>
            <p:cNvSpPr txBox="1"/>
            <p:nvPr/>
          </p:nvSpPr>
          <p:spPr>
            <a:xfrm>
              <a:off x="8071611" y="5060490"/>
              <a:ext cx="1512438"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rgbClr val="4A6D7A"/>
                  </a:solidFill>
                </a:rPr>
                <a:t>Action</a:t>
              </a:r>
              <a:endParaRPr lang="en-GB" sz="3200" dirty="0">
                <a:solidFill>
                  <a:srgbClr val="4A6D7A"/>
                </a:solidFill>
              </a:endParaRPr>
            </a:p>
          </p:txBody>
        </p:sp>
        <p:sp>
          <p:nvSpPr>
            <p:cNvPr id="22" name="Rectangle 21">
              <a:extLst>
                <a:ext uri="{FF2B5EF4-FFF2-40B4-BE49-F238E27FC236}">
                  <a16:creationId xmlns:a16="http://schemas.microsoft.com/office/drawing/2014/main" id="{2B216122-EB75-C3B8-4780-F5D45CA11E7C}"/>
                </a:ext>
              </a:extLst>
            </p:cNvPr>
            <p:cNvSpPr/>
            <p:nvPr/>
          </p:nvSpPr>
          <p:spPr>
            <a:xfrm>
              <a:off x="5304532" y="5365063"/>
              <a:ext cx="2153539" cy="1163653"/>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8F5A636E-9EBC-1DA6-94EB-DD326B1FEC73}"/>
                </a:ext>
              </a:extLst>
            </p:cNvPr>
            <p:cNvSpPr txBox="1"/>
            <p:nvPr/>
          </p:nvSpPr>
          <p:spPr>
            <a:xfrm>
              <a:off x="5393927" y="5074731"/>
              <a:ext cx="2473839"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rgbClr val="4A6D7A"/>
                  </a:solidFill>
                </a:rPr>
                <a:t>Evaluate</a:t>
              </a:r>
              <a:endParaRPr lang="en-US"/>
            </a:p>
          </p:txBody>
        </p:sp>
        <p:sp>
          <p:nvSpPr>
            <p:cNvPr id="24" name="Rectangle 23">
              <a:extLst>
                <a:ext uri="{FF2B5EF4-FFF2-40B4-BE49-F238E27FC236}">
                  <a16:creationId xmlns:a16="http://schemas.microsoft.com/office/drawing/2014/main" id="{D5DCAA0F-89AA-6993-E195-707B089C1A36}"/>
                </a:ext>
              </a:extLst>
            </p:cNvPr>
            <p:cNvSpPr/>
            <p:nvPr/>
          </p:nvSpPr>
          <p:spPr>
            <a:xfrm>
              <a:off x="5190587" y="3584692"/>
              <a:ext cx="2488250" cy="1227743"/>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C6AC930-D1A0-0AC8-C2D4-79C6BCEF8A55}"/>
                </a:ext>
              </a:extLst>
            </p:cNvPr>
            <p:cNvSpPr/>
            <p:nvPr/>
          </p:nvSpPr>
          <p:spPr>
            <a:xfrm>
              <a:off x="4535413" y="3264224"/>
              <a:ext cx="1562455" cy="1206381"/>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B4CD739-7049-D63C-E288-0DDC75CC6C3E}"/>
                </a:ext>
              </a:extLst>
            </p:cNvPr>
            <p:cNvSpPr txBox="1"/>
            <p:nvPr/>
          </p:nvSpPr>
          <p:spPr>
            <a:xfrm>
              <a:off x="5064727" y="3087835"/>
              <a:ext cx="2274437"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rgbClr val="4A6D7A"/>
                  </a:solidFill>
                </a:rPr>
                <a:t>Celebrate &amp; Give Thanks</a:t>
              </a:r>
            </a:p>
          </p:txBody>
        </p:sp>
      </p:grpSp>
      <p:sp>
        <p:nvSpPr>
          <p:cNvPr id="2" name="Title 1">
            <a:extLst>
              <a:ext uri="{FF2B5EF4-FFF2-40B4-BE49-F238E27FC236}">
                <a16:creationId xmlns:a16="http://schemas.microsoft.com/office/drawing/2014/main" id="{A8B434BD-5D31-7BCF-67D4-7172DE0A7227}"/>
              </a:ext>
            </a:extLst>
          </p:cNvPr>
          <p:cNvSpPr>
            <a:spLocks noGrp="1"/>
          </p:cNvSpPr>
          <p:nvPr>
            <p:ph type="title"/>
          </p:nvPr>
        </p:nvSpPr>
        <p:spPr>
          <a:xfrm>
            <a:off x="685800" y="899024"/>
            <a:ext cx="3076032" cy="3914947"/>
          </a:xfrm>
        </p:spPr>
        <p:txBody>
          <a:bodyPr vert="horz" lIns="91440" tIns="45720" rIns="91440" bIns="45720" rtlCol="0" anchor="t">
            <a:normAutofit/>
          </a:bodyPr>
          <a:lstStyle/>
          <a:p>
            <a:r>
              <a:rPr lang="en-US"/>
              <a:t>A foundation of adoration</a:t>
            </a:r>
            <a:endParaRPr lang="en-US" dirty="0"/>
          </a:p>
        </p:txBody>
      </p:sp>
    </p:spTree>
    <p:extLst>
      <p:ext uri="{BB962C8B-B14F-4D97-AF65-F5344CB8AC3E}">
        <p14:creationId xmlns:p14="http://schemas.microsoft.com/office/powerpoint/2010/main" val="1427554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E56A8E-2676-FA5C-A7BE-65D9D22ACCFF}"/>
            </a:ext>
          </a:extLst>
        </p:cNvPr>
        <p:cNvGrpSpPr/>
        <p:nvPr/>
      </p:nvGrpSpPr>
      <p:grpSpPr>
        <a:xfrm>
          <a:off x="0" y="0"/>
          <a:ext cx="0" cy="0"/>
          <a:chOff x="0" y="0"/>
          <a:chExt cx="0" cy="0"/>
        </a:xfrm>
      </p:grpSpPr>
      <p:cxnSp>
        <p:nvCxnSpPr>
          <p:cNvPr id="6151" name="Straight Connector 615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3" name="Straight Connector 615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6155" name="Rectangle 615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BC924-FEFC-E2BF-95D0-183B629B9F12}"/>
              </a:ext>
            </a:extLst>
          </p:cNvPr>
          <p:cNvSpPr>
            <a:spLocks noGrp="1"/>
          </p:cNvSpPr>
          <p:nvPr>
            <p:ph type="title"/>
          </p:nvPr>
        </p:nvSpPr>
        <p:spPr>
          <a:xfrm>
            <a:off x="6284749" y="909638"/>
            <a:ext cx="5201121" cy="1318062"/>
          </a:xfrm>
        </p:spPr>
        <p:txBody>
          <a:bodyPr vert="horz" lIns="91440" tIns="45720" rIns="91440" bIns="45720" rtlCol="0" anchor="t">
            <a:normAutofit/>
          </a:bodyPr>
          <a:lstStyle/>
          <a:p>
            <a:r>
              <a:rPr lang="en-US"/>
              <a:t>A foundation of adoration</a:t>
            </a:r>
            <a:endParaRPr lang="en-US" dirty="0"/>
          </a:p>
        </p:txBody>
      </p:sp>
      <p:pic>
        <p:nvPicPr>
          <p:cNvPr id="6146" name="Picture 2" descr="Evelyn Underhill | Penguin Random House">
            <a:extLst>
              <a:ext uri="{FF2B5EF4-FFF2-40B4-BE49-F238E27FC236}">
                <a16:creationId xmlns:a16="http://schemas.microsoft.com/office/drawing/2014/main" id="{654D764E-9B8E-A19C-C3EC-0FD6B63BE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09" r="2" b="111"/>
          <a:stretch>
            <a:fillRect/>
          </a:stretch>
        </p:blipFill>
        <p:spPr bwMode="auto">
          <a:xfrm>
            <a:off x="20" y="10"/>
            <a:ext cx="5686740"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6157" name="Straight Connector 6156">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B412BB1-BF3A-CE61-216A-B83489CD74FD}"/>
              </a:ext>
            </a:extLst>
          </p:cNvPr>
          <p:cNvSpPr txBox="1"/>
          <p:nvPr/>
        </p:nvSpPr>
        <p:spPr>
          <a:xfrm>
            <a:off x="6290838" y="2236842"/>
            <a:ext cx="5686740" cy="4621157"/>
          </a:xfrm>
          <a:prstGeom prst="rect">
            <a:avLst/>
          </a:prstGeom>
        </p:spPr>
        <p:txBody>
          <a:bodyPr vert="horz" lIns="91440" tIns="45720" rIns="91440" bIns="45720" rtlCol="0">
            <a:normAutofit fontScale="92500" lnSpcReduction="20000"/>
          </a:bodyPr>
          <a:lstStyle/>
          <a:p>
            <a:pPr marL="228600">
              <a:spcAft>
                <a:spcPts val="600"/>
              </a:spcAft>
            </a:pPr>
            <a:r>
              <a:rPr lang="en-US" sz="2200" dirty="0">
                <a:effectLst/>
              </a:rPr>
              <a:t>Much is now being said about evangelism; but before we get effective evangelism, we have to get effective evangelists. Evangelism is useless, unless it is the work of one devoted to God, willing and glad to suffer all things for God, penetrated by the attractiveness of God. New machinery, adaptations and adjustments, are not the first need of the Church of England; but more devoted, adoring, sacrificial souls. These are supernatural qualities, given by God in our hours of direct attention to Him; and these are the only lasting source of that charity, that invincible loving kindness which will help us to show the beauty of Christ to others and so win them for God</a:t>
            </a:r>
            <a:endParaRPr lang="en-US" sz="2200" dirty="0"/>
          </a:p>
          <a:p>
            <a:pPr marL="228600">
              <a:spcAft>
                <a:spcPts val="600"/>
              </a:spcAft>
            </a:pPr>
            <a:endParaRPr lang="en-US" sz="1500" dirty="0">
              <a:effectLst/>
            </a:endParaRPr>
          </a:p>
          <a:p>
            <a:pPr marL="228600">
              <a:spcAft>
                <a:spcPts val="600"/>
              </a:spcAft>
            </a:pPr>
            <a:r>
              <a:rPr lang="en-US" sz="1500" dirty="0">
                <a:effectLst/>
              </a:rPr>
              <a:t>Underhill, Evelyn, </a:t>
            </a:r>
            <a:r>
              <a:rPr lang="en-US" sz="1500" i="1" dirty="0">
                <a:effectLst/>
              </a:rPr>
              <a:t>Collected Papers of Evelyn Underhill, </a:t>
            </a:r>
            <a:r>
              <a:rPr lang="en-US" sz="1500" dirty="0">
                <a:effectLst/>
              </a:rPr>
              <a:t>Edited by Lucy Menzies, (London, Longmans, Green and Co, 1946), 144-45.</a:t>
            </a:r>
          </a:p>
        </p:txBody>
      </p:sp>
    </p:spTree>
    <p:extLst>
      <p:ext uri="{BB962C8B-B14F-4D97-AF65-F5344CB8AC3E}">
        <p14:creationId xmlns:p14="http://schemas.microsoft.com/office/powerpoint/2010/main" val="3769656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4464DF-415D-C20D-2293-4F8BD54D9E92}"/>
            </a:ext>
          </a:extLst>
        </p:cNvPr>
        <p:cNvGrpSpPr/>
        <p:nvPr/>
      </p:nvGrpSpPr>
      <p:grpSpPr>
        <a:xfrm>
          <a:off x="0" y="0"/>
          <a:ext cx="0" cy="0"/>
          <a:chOff x="0" y="0"/>
          <a:chExt cx="0" cy="0"/>
        </a:xfrm>
      </p:grpSpPr>
      <p:cxnSp>
        <p:nvCxnSpPr>
          <p:cNvPr id="6151" name="Straight Connector 6150">
            <a:extLst>
              <a:ext uri="{FF2B5EF4-FFF2-40B4-BE49-F238E27FC236}">
                <a16:creationId xmlns:a16="http://schemas.microsoft.com/office/drawing/2014/main" id="{017BF124-2AA0-BBF8-CD2F-C93F195612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3" name="Straight Connector 6152">
            <a:extLst>
              <a:ext uri="{FF2B5EF4-FFF2-40B4-BE49-F238E27FC236}">
                <a16:creationId xmlns:a16="http://schemas.microsoft.com/office/drawing/2014/main" id="{6CF265BF-E14C-4559-369B-2EDF503A0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6155" name="Rectangle 6154">
            <a:extLst>
              <a:ext uri="{FF2B5EF4-FFF2-40B4-BE49-F238E27FC236}">
                <a16:creationId xmlns:a16="http://schemas.microsoft.com/office/drawing/2014/main" id="{0170F82A-A1EA-12B8-E0A0-7CEAB283D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D8689-C1D6-3E35-8487-B7033B09FB44}"/>
              </a:ext>
            </a:extLst>
          </p:cNvPr>
          <p:cNvSpPr>
            <a:spLocks noGrp="1"/>
          </p:cNvSpPr>
          <p:nvPr>
            <p:ph type="title"/>
          </p:nvPr>
        </p:nvSpPr>
        <p:spPr>
          <a:xfrm>
            <a:off x="6284749" y="909638"/>
            <a:ext cx="5201121" cy="1318062"/>
          </a:xfrm>
        </p:spPr>
        <p:txBody>
          <a:bodyPr vert="horz" lIns="91440" tIns="45720" rIns="91440" bIns="45720" rtlCol="0" anchor="t">
            <a:normAutofit/>
          </a:bodyPr>
          <a:lstStyle/>
          <a:p>
            <a:r>
              <a:rPr lang="en-US"/>
              <a:t>A foundation of adoration</a:t>
            </a:r>
            <a:endParaRPr lang="en-US" dirty="0"/>
          </a:p>
        </p:txBody>
      </p:sp>
      <p:pic>
        <p:nvPicPr>
          <p:cNvPr id="6146" name="Picture 2" descr="Evelyn Underhill | Penguin Random House">
            <a:extLst>
              <a:ext uri="{FF2B5EF4-FFF2-40B4-BE49-F238E27FC236}">
                <a16:creationId xmlns:a16="http://schemas.microsoft.com/office/drawing/2014/main" id="{E78FD8FA-37A0-9B73-C10F-A01791627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09" r="2" b="111"/>
          <a:stretch>
            <a:fillRect/>
          </a:stretch>
        </p:blipFill>
        <p:spPr bwMode="auto">
          <a:xfrm>
            <a:off x="20" y="10"/>
            <a:ext cx="5686740"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6157" name="Straight Connector 6156">
            <a:extLst>
              <a:ext uri="{FF2B5EF4-FFF2-40B4-BE49-F238E27FC236}">
                <a16:creationId xmlns:a16="http://schemas.microsoft.com/office/drawing/2014/main" id="{A6C68067-7BD5-56D7-46D2-971C098BEA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236CB3D-BE3B-2A3C-3899-997AE140C63D}"/>
              </a:ext>
            </a:extLst>
          </p:cNvPr>
          <p:cNvSpPr txBox="1"/>
          <p:nvPr/>
        </p:nvSpPr>
        <p:spPr>
          <a:xfrm>
            <a:off x="6290838" y="2236842"/>
            <a:ext cx="5686740" cy="4621157"/>
          </a:xfrm>
          <a:prstGeom prst="rect">
            <a:avLst/>
          </a:prstGeom>
        </p:spPr>
        <p:txBody>
          <a:bodyPr vert="horz" lIns="91440" tIns="45720" rIns="91440" bIns="45720" rtlCol="0">
            <a:normAutofit fontScale="92500" lnSpcReduction="20000"/>
          </a:bodyPr>
          <a:lstStyle/>
          <a:p>
            <a:pPr>
              <a:lnSpc>
                <a:spcPct val="110000"/>
              </a:lnSpc>
            </a:pPr>
            <a:r>
              <a:rPr lang="en-GB" sz="3200" dirty="0"/>
              <a:t>spreading through the parish like leaven, deeply concerned with its life and problems, lifting up to God its anxieties, sorrows, and sins….In this way they are drawn into a living spiritual fellowship and released from loneliness; and are given an entirely new sense of sharing in the life and work of their church. </a:t>
            </a:r>
          </a:p>
          <a:p>
            <a:r>
              <a:rPr lang="en-GB" i="1" dirty="0"/>
              <a:t>Papers, </a:t>
            </a:r>
            <a:r>
              <a:rPr lang="en-GB" dirty="0"/>
              <a:t>171.</a:t>
            </a:r>
          </a:p>
        </p:txBody>
      </p:sp>
    </p:spTree>
    <p:extLst>
      <p:ext uri="{BB962C8B-B14F-4D97-AF65-F5344CB8AC3E}">
        <p14:creationId xmlns:p14="http://schemas.microsoft.com/office/powerpoint/2010/main" val="3026316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and black background&#10;&#10;AI-generated content may be incorrect.">
            <a:extLst>
              <a:ext uri="{FF2B5EF4-FFF2-40B4-BE49-F238E27FC236}">
                <a16:creationId xmlns:a16="http://schemas.microsoft.com/office/drawing/2014/main" id="{FCFDF489-80D7-43B6-F35D-446A1BBF735B}"/>
              </a:ext>
            </a:extLst>
          </p:cNvPr>
          <p:cNvPicPr>
            <a:picLocks noChangeAspect="1"/>
          </p:cNvPicPr>
          <p:nvPr/>
        </p:nvPicPr>
        <p:blipFill>
          <a:blip r:embed="rId2"/>
          <a:srcRect t="38921" r="1" b="29439"/>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F629F5-1AC7-239F-B711-5D728B03DFCF}"/>
              </a:ext>
            </a:extLst>
          </p:cNvPr>
          <p:cNvSpPr>
            <a:spLocks noGrp="1"/>
          </p:cNvSpPr>
          <p:nvPr>
            <p:ph type="title"/>
          </p:nvPr>
        </p:nvSpPr>
        <p:spPr>
          <a:xfrm>
            <a:off x="704088" y="871759"/>
            <a:ext cx="5067300" cy="3497042"/>
          </a:xfrm>
        </p:spPr>
        <p:txBody>
          <a:bodyPr vert="horz" lIns="91440" tIns="45720" rIns="91440" bIns="45720" rtlCol="0" anchor="t">
            <a:normAutofit/>
          </a:bodyPr>
          <a:lstStyle/>
          <a:p>
            <a:r>
              <a:rPr lang="en-US" sz="5400">
                <a:solidFill>
                  <a:srgbClr val="FFFFFF"/>
                </a:solidFill>
              </a:rPr>
              <a:t>Listening and the </a:t>
            </a:r>
            <a:r>
              <a:rPr lang="en-US" sz="5400" i="1">
                <a:solidFill>
                  <a:srgbClr val="FFFFFF"/>
                </a:solidFill>
              </a:rPr>
              <a:t>missio dei</a:t>
            </a:r>
          </a:p>
        </p:txBody>
      </p:sp>
      <p:cxnSp>
        <p:nvCxnSpPr>
          <p:cNvPr id="17" name="Straight Connector 1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2692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912DA1-89F7-9755-393A-CFE0694DE0ED}"/>
              </a:ext>
            </a:extLst>
          </p:cNvPr>
          <p:cNvSpPr txBox="1"/>
          <p:nvPr/>
        </p:nvSpPr>
        <p:spPr>
          <a:xfrm>
            <a:off x="535257" y="948157"/>
            <a:ext cx="11106615" cy="5016758"/>
          </a:xfrm>
          <a:prstGeom prst="rect">
            <a:avLst/>
          </a:prstGeom>
          <a:noFill/>
        </p:spPr>
        <p:txBody>
          <a:bodyPr wrap="square">
            <a:spAutoFit/>
          </a:bodyPr>
          <a:lstStyle/>
          <a:p>
            <a:pPr marL="457200">
              <a:buNone/>
            </a:pPr>
            <a:r>
              <a:rPr lang="en-GB" sz="3200" kern="100" dirty="0">
                <a:effectLst/>
                <a:ea typeface="Aptos" panose="020B0004020202020204" pitchFamily="34" charset="0"/>
                <a:cs typeface="Times New Roman" panose="02020603050405020304" pitchFamily="18" charset="0"/>
              </a:rPr>
              <a:t>Come, Holy Spirit! You inspire new tongues and place words of life on our lips: keep us from becoming a “museum Church”, beautiful but mute, with much past and little future. Come among us, so that in this synodal experience we will not lose our enthusiasm, dilute the power of prophecy, or descend into useless and unproductive discussions. Come, Spirit of love, open our hearts to hear your voice! Come, Holy Spirit of holiness, renew the holy and faithful! People of God! Come, Creator Spirit, renew the face of the earth! Amen’ </a:t>
            </a:r>
            <a:endParaRPr lang="en-GB" sz="28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50214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DC2B-C0C4-0202-0164-B2ED41E8CCD6}"/>
              </a:ext>
            </a:extLst>
          </p:cNvPr>
          <p:cNvSpPr>
            <a:spLocks noGrp="1"/>
          </p:cNvSpPr>
          <p:nvPr>
            <p:ph type="title"/>
          </p:nvPr>
        </p:nvSpPr>
        <p:spPr/>
        <p:txBody>
          <a:bodyPr/>
          <a:lstStyle/>
          <a:p>
            <a:r>
              <a:rPr lang="en-US" dirty="0"/>
              <a:t>Further questions</a:t>
            </a:r>
          </a:p>
        </p:txBody>
      </p:sp>
      <p:sp>
        <p:nvSpPr>
          <p:cNvPr id="3" name="TextBox 2">
            <a:extLst>
              <a:ext uri="{FF2B5EF4-FFF2-40B4-BE49-F238E27FC236}">
                <a16:creationId xmlns:a16="http://schemas.microsoft.com/office/drawing/2014/main" id="{8357D230-ADE2-F9E8-3B0E-65EEBFBC4CC8}"/>
              </a:ext>
            </a:extLst>
          </p:cNvPr>
          <p:cNvSpPr txBox="1"/>
          <p:nvPr/>
        </p:nvSpPr>
        <p:spPr>
          <a:xfrm>
            <a:off x="800099" y="1813095"/>
            <a:ext cx="11042496" cy="4621157"/>
          </a:xfrm>
          <a:prstGeom prst="rect">
            <a:avLst/>
          </a:prstGeom>
        </p:spPr>
        <p:txBody>
          <a:bodyPr vert="horz" lIns="91440" tIns="45720" rIns="91440" bIns="45720" rtlCol="0">
            <a:normAutofit/>
          </a:bodyPr>
          <a:lstStyle/>
          <a:p>
            <a:pPr marL="457200" indent="-457200">
              <a:lnSpc>
                <a:spcPct val="110000"/>
              </a:lnSpc>
              <a:buFont typeface="Arial" panose="020B0604020202020204" pitchFamily="34" charset="0"/>
              <a:buChar char="•"/>
            </a:pPr>
            <a:r>
              <a:rPr lang="en-GB" sz="2400" dirty="0"/>
              <a:t>Where do you see the needs and opportunities to listen to your congregation? </a:t>
            </a:r>
          </a:p>
          <a:p>
            <a:pPr marL="457200" indent="-457200">
              <a:lnSpc>
                <a:spcPct val="110000"/>
              </a:lnSpc>
              <a:buFont typeface="Arial" panose="020B0604020202020204" pitchFamily="34" charset="0"/>
              <a:buChar char="•"/>
            </a:pPr>
            <a:r>
              <a:rPr lang="en-GB" sz="2400" dirty="0"/>
              <a:t>What might it look like to listen from the front, the middle, and the back?</a:t>
            </a:r>
          </a:p>
          <a:p>
            <a:pPr marL="457200" indent="-457200">
              <a:lnSpc>
                <a:spcPct val="110000"/>
              </a:lnSpc>
              <a:buFont typeface="Arial" panose="020B0604020202020204" pitchFamily="34" charset="0"/>
              <a:buChar char="•"/>
            </a:pPr>
            <a:r>
              <a:rPr lang="en-GB" sz="2400" dirty="0"/>
              <a:t>Where do you see the needs and opportunities to listen to your wider community? </a:t>
            </a:r>
          </a:p>
          <a:p>
            <a:pPr marL="457200" indent="-457200">
              <a:lnSpc>
                <a:spcPct val="110000"/>
              </a:lnSpc>
              <a:buFont typeface="Arial" panose="020B0604020202020204" pitchFamily="34" charset="0"/>
              <a:buChar char="•"/>
            </a:pPr>
            <a:r>
              <a:rPr lang="en-GB" sz="2400" dirty="0"/>
              <a:t>How might community organising principles help you to engage more deeply with communities?</a:t>
            </a:r>
          </a:p>
          <a:p>
            <a:pPr marL="457200" indent="-457200">
              <a:lnSpc>
                <a:spcPct val="110000"/>
              </a:lnSpc>
              <a:buFont typeface="Arial" panose="020B0604020202020204" pitchFamily="34" charset="0"/>
              <a:buChar char="•"/>
            </a:pPr>
            <a:r>
              <a:rPr lang="en-GB" sz="2400" dirty="0"/>
              <a:t>Where are the opportunities to grow a devoted community of those who are deepening in the practice of adoration? How can you prioritise this in your ministry?</a:t>
            </a:r>
          </a:p>
        </p:txBody>
      </p:sp>
    </p:spTree>
    <p:extLst>
      <p:ext uri="{BB962C8B-B14F-4D97-AF65-F5344CB8AC3E}">
        <p14:creationId xmlns:p14="http://schemas.microsoft.com/office/powerpoint/2010/main" val="390811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Picture 4" descr="A close-up of a person's collar&#10;&#10;AI-generated content may be incorrect.">
            <a:extLst>
              <a:ext uri="{FF2B5EF4-FFF2-40B4-BE49-F238E27FC236}">
                <a16:creationId xmlns:a16="http://schemas.microsoft.com/office/drawing/2014/main" id="{7200DF8A-6FD1-C0FF-4B33-B4716969EC81}"/>
              </a:ext>
            </a:extLst>
          </p:cNvPr>
          <p:cNvPicPr>
            <a:picLocks noChangeAspect="1"/>
          </p:cNvPicPr>
          <p:nvPr/>
        </p:nvPicPr>
        <p:blipFill>
          <a:blip r:embed="rId2"/>
          <a:srcRect t="16777" r="9091" b="8843"/>
          <a:stretch>
            <a:fillRect/>
          </a:stretch>
        </p:blipFill>
        <p:spPr>
          <a:xfrm>
            <a:off x="20" y="10"/>
            <a:ext cx="12191979" cy="6857990"/>
          </a:xfrm>
          <a:prstGeom prst="rect">
            <a:avLst/>
          </a:prstGeom>
        </p:spPr>
      </p:pic>
      <p:sp>
        <p:nvSpPr>
          <p:cNvPr id="16" name="Rectangle 15">
            <a:extLst>
              <a:ext uri="{FF2B5EF4-FFF2-40B4-BE49-F238E27FC236}">
                <a16:creationId xmlns:a16="http://schemas.microsoft.com/office/drawing/2014/main" id="{D21F66AB-6D67-4C86-A415-0B6E4EEC5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3811" y="423809"/>
            <a:ext cx="6858002" cy="6010383"/>
          </a:xfrm>
          <a:prstGeom prst="rect">
            <a:avLst/>
          </a:prstGeom>
          <a:gradFill>
            <a:gsLst>
              <a:gs pos="0">
                <a:schemeClr val="bg1">
                  <a:alpha val="0"/>
                </a:schemeClr>
              </a:gs>
              <a:gs pos="46000">
                <a:schemeClr val="bg1">
                  <a:alpha val="31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26EEF3DA-AB8E-069E-5730-A3959D8C2971}"/>
              </a:ext>
            </a:extLst>
          </p:cNvPr>
          <p:cNvSpPr>
            <a:spLocks noGrp="1"/>
          </p:cNvSpPr>
          <p:nvPr>
            <p:ph type="title"/>
          </p:nvPr>
        </p:nvSpPr>
        <p:spPr>
          <a:xfrm>
            <a:off x="313786" y="908651"/>
            <a:ext cx="5230366" cy="4005454"/>
          </a:xfrm>
        </p:spPr>
        <p:txBody>
          <a:bodyPr vert="horz" lIns="91440" tIns="45720" rIns="91440" bIns="45720" rtlCol="0" anchor="t">
            <a:normAutofit fontScale="90000"/>
          </a:bodyPr>
          <a:lstStyle/>
          <a:p>
            <a:r>
              <a:rPr lang="en-US" sz="6800" i="1" dirty="0" err="1"/>
              <a:t>Missio</a:t>
            </a:r>
            <a:r>
              <a:rPr lang="en-US" sz="6800" i="1" dirty="0"/>
              <a:t> </a:t>
            </a:r>
            <a:r>
              <a:rPr lang="en-US" sz="6800" i="1" dirty="0" err="1"/>
              <a:t>dei</a:t>
            </a:r>
            <a:r>
              <a:rPr lang="en-US" sz="6800" i="1" dirty="0"/>
              <a:t> </a:t>
            </a:r>
            <a:br>
              <a:rPr lang="en-US" sz="6800" i="1" dirty="0"/>
            </a:br>
            <a:r>
              <a:rPr lang="en-US" sz="6800" dirty="0"/>
              <a:t>or</a:t>
            </a:r>
            <a:r>
              <a:rPr lang="en-US" sz="6800" i="1" dirty="0"/>
              <a:t> </a:t>
            </a:r>
            <a:br>
              <a:rPr lang="en-US" sz="6800" i="1" dirty="0"/>
            </a:br>
            <a:r>
              <a:rPr lang="en-US" sz="6800" i="1" dirty="0" err="1"/>
              <a:t>Missio</a:t>
            </a:r>
            <a:r>
              <a:rPr lang="en-US" sz="6800" i="1" dirty="0"/>
              <a:t> Dave?</a:t>
            </a:r>
          </a:p>
        </p:txBody>
      </p:sp>
      <p:cxnSp>
        <p:nvCxnSpPr>
          <p:cNvPr id="18" name="Straight Connector 17">
            <a:extLst>
              <a:ext uri="{FF2B5EF4-FFF2-40B4-BE49-F238E27FC236}">
                <a16:creationId xmlns:a16="http://schemas.microsoft.com/office/drawing/2014/main" id="{0B66F5E1-B07D-4718-F4B4-5FCE4B7E8F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900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4001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D5F56-2AA3-070A-1B6E-58973B8226D4}"/>
              </a:ext>
            </a:extLst>
          </p:cNvPr>
          <p:cNvSpPr>
            <a:spLocks noGrp="1"/>
          </p:cNvSpPr>
          <p:nvPr>
            <p:ph type="title"/>
          </p:nvPr>
        </p:nvSpPr>
        <p:spPr>
          <a:xfrm>
            <a:off x="5248656" y="914400"/>
            <a:ext cx="6236208" cy="1307592"/>
          </a:xfrm>
        </p:spPr>
        <p:txBody>
          <a:bodyPr>
            <a:normAutofit/>
          </a:bodyPr>
          <a:lstStyle/>
          <a:p>
            <a:r>
              <a:rPr lang="en-US" dirty="0"/>
              <a:t>Today</a:t>
            </a:r>
          </a:p>
        </p:txBody>
      </p:sp>
      <p:pic>
        <p:nvPicPr>
          <p:cNvPr id="5" name="Picture 4" descr="A close-up of a purple background&#10;&#10;AI-generated content may be incorrect.">
            <a:extLst>
              <a:ext uri="{FF2B5EF4-FFF2-40B4-BE49-F238E27FC236}">
                <a16:creationId xmlns:a16="http://schemas.microsoft.com/office/drawing/2014/main" id="{276BCAC7-0CFE-790D-25F3-9B697626FDE9}"/>
              </a:ext>
            </a:extLst>
          </p:cNvPr>
          <p:cNvPicPr>
            <a:picLocks noChangeAspect="1"/>
          </p:cNvPicPr>
          <p:nvPr/>
        </p:nvPicPr>
        <p:blipFill>
          <a:blip r:embed="rId2"/>
          <a:srcRect t="13197" r="-2" b="4081"/>
          <a:stretch>
            <a:fillRect/>
          </a:stretch>
        </p:blipFill>
        <p:spPr>
          <a:xfrm>
            <a:off x="20" y="-1"/>
            <a:ext cx="4663420" cy="6858001"/>
          </a:xfrm>
          <a:prstGeom prst="rect">
            <a:avLst/>
          </a:prstGeom>
        </p:spPr>
      </p:pic>
      <p:cxnSp>
        <p:nvCxnSpPr>
          <p:cNvPr id="12" name="Straight Connector 1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6871"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046BB7-03C2-9AF2-2CDF-484FFD6B3F69}"/>
              </a:ext>
            </a:extLst>
          </p:cNvPr>
          <p:cNvSpPr>
            <a:spLocks noGrp="1"/>
          </p:cNvSpPr>
          <p:nvPr>
            <p:ph idx="1"/>
          </p:nvPr>
        </p:nvSpPr>
        <p:spPr>
          <a:xfrm>
            <a:off x="5248656" y="2002536"/>
            <a:ext cx="6236208" cy="3941064"/>
          </a:xfrm>
        </p:spPr>
        <p:txBody>
          <a:bodyPr>
            <a:normAutofit/>
          </a:bodyPr>
          <a:lstStyle/>
          <a:p>
            <a:r>
              <a:rPr lang="en-US" sz="4000" dirty="0"/>
              <a:t>Synodality and the mission of God</a:t>
            </a:r>
          </a:p>
          <a:p>
            <a:r>
              <a:rPr lang="en-US" sz="4000" dirty="0"/>
              <a:t>Listening to laity</a:t>
            </a:r>
          </a:p>
          <a:p>
            <a:r>
              <a:rPr lang="en-US" sz="4000" dirty="0"/>
              <a:t>Listening to community</a:t>
            </a:r>
          </a:p>
          <a:p>
            <a:r>
              <a:rPr lang="en-US" sz="4000" dirty="0"/>
              <a:t>A foundation of adoration</a:t>
            </a:r>
          </a:p>
        </p:txBody>
      </p:sp>
    </p:spTree>
    <p:extLst>
      <p:ext uri="{BB962C8B-B14F-4D97-AF65-F5344CB8AC3E}">
        <p14:creationId xmlns:p14="http://schemas.microsoft.com/office/powerpoint/2010/main" val="356875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white robe waving&#10;&#10;AI-generated content may be incorrect.">
            <a:extLst>
              <a:ext uri="{FF2B5EF4-FFF2-40B4-BE49-F238E27FC236}">
                <a16:creationId xmlns:a16="http://schemas.microsoft.com/office/drawing/2014/main" id="{EAA80640-9B94-8330-E0E9-96723676DF0C}"/>
              </a:ext>
            </a:extLst>
          </p:cNvPr>
          <p:cNvPicPr>
            <a:picLocks noChangeAspect="1"/>
          </p:cNvPicPr>
          <p:nvPr/>
        </p:nvPicPr>
        <p:blipFill>
          <a:blip r:embed="rId2"/>
          <a:srcRect b="15730"/>
          <a:stretch>
            <a:fillRect/>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47647E-4720-1727-B326-062CB25695E2}"/>
              </a:ext>
            </a:extLst>
          </p:cNvPr>
          <p:cNvSpPr>
            <a:spLocks noGrp="1"/>
          </p:cNvSpPr>
          <p:nvPr>
            <p:ph type="title"/>
          </p:nvPr>
        </p:nvSpPr>
        <p:spPr>
          <a:xfrm>
            <a:off x="704088" y="871759"/>
            <a:ext cx="5067300" cy="3497042"/>
          </a:xfrm>
        </p:spPr>
        <p:txBody>
          <a:bodyPr vert="horz" lIns="91440" tIns="45720" rIns="91440" bIns="45720" rtlCol="0" anchor="t">
            <a:normAutofit/>
          </a:bodyPr>
          <a:lstStyle/>
          <a:p>
            <a:r>
              <a:rPr lang="en-US" sz="5400" dirty="0">
                <a:solidFill>
                  <a:srgbClr val="FFFFFF"/>
                </a:solidFill>
              </a:rPr>
              <a:t>Synodality and the mission of god</a:t>
            </a:r>
          </a:p>
        </p:txBody>
      </p:sp>
      <p:cxnSp>
        <p:nvCxnSpPr>
          <p:cNvPr id="18" name="Straight Connector 1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48184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9F6E2-AEFF-8947-CE4A-81291407BCA7}"/>
              </a:ext>
            </a:extLst>
          </p:cNvPr>
          <p:cNvSpPr>
            <a:spLocks noGrp="1"/>
          </p:cNvSpPr>
          <p:nvPr>
            <p:ph type="title"/>
          </p:nvPr>
        </p:nvSpPr>
        <p:spPr>
          <a:xfrm>
            <a:off x="704088" y="914400"/>
            <a:ext cx="5195889" cy="1316736"/>
          </a:xfrm>
        </p:spPr>
        <p:txBody>
          <a:bodyPr>
            <a:normAutofit/>
          </a:bodyPr>
          <a:lstStyle/>
          <a:p>
            <a:r>
              <a:rPr lang="en-US" dirty="0"/>
              <a:t>Synodality and the mission of god</a:t>
            </a:r>
          </a:p>
        </p:txBody>
      </p:sp>
      <p:cxnSp>
        <p:nvCxnSpPr>
          <p:cNvPr id="12" name="Straight Connector 11">
            <a:extLst>
              <a:ext uri="{FF2B5EF4-FFF2-40B4-BE49-F238E27FC236}">
                <a16:creationId xmlns:a16="http://schemas.microsoft.com/office/drawing/2014/main" id="{F2B951FD-94F7-E138-3EC2-A66A551D91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B714DB-028C-A740-C81F-07504790B9D0}"/>
              </a:ext>
            </a:extLst>
          </p:cNvPr>
          <p:cNvSpPr>
            <a:spLocks noGrp="1"/>
          </p:cNvSpPr>
          <p:nvPr>
            <p:ph idx="1"/>
          </p:nvPr>
        </p:nvSpPr>
        <p:spPr>
          <a:xfrm>
            <a:off x="704088" y="2660905"/>
            <a:ext cx="5195889" cy="3931920"/>
          </a:xfrm>
        </p:spPr>
        <p:txBody>
          <a:bodyPr>
            <a:normAutofit/>
          </a:bodyPr>
          <a:lstStyle/>
          <a:p>
            <a:pPr marL="0" indent="0">
              <a:buNone/>
            </a:pPr>
            <a:r>
              <a:rPr lang="en-GB" sz="3600" dirty="0"/>
              <a:t>“The word of God journeys with us. Everyone has a part to play; no one is a mere extra.” </a:t>
            </a:r>
          </a:p>
          <a:p>
            <a:pPr marL="0" indent="0">
              <a:buNone/>
            </a:pPr>
            <a:r>
              <a:rPr lang="en-GB" i="1" dirty="0"/>
              <a:t>Walking Together: The Way of Synodality </a:t>
            </a:r>
            <a:r>
              <a:rPr lang="en-GB" dirty="0"/>
              <a:t>(New York: Orbis Books), 152</a:t>
            </a:r>
          </a:p>
          <a:p>
            <a:endParaRPr lang="en-US" dirty="0"/>
          </a:p>
        </p:txBody>
      </p:sp>
      <p:pic>
        <p:nvPicPr>
          <p:cNvPr id="5" name="Picture 4" descr="A group of people raising their hands&#10;&#10;AI-generated content may be incorrect.">
            <a:extLst>
              <a:ext uri="{FF2B5EF4-FFF2-40B4-BE49-F238E27FC236}">
                <a16:creationId xmlns:a16="http://schemas.microsoft.com/office/drawing/2014/main" id="{77D195DE-4252-C4F7-141E-573D480591D6}"/>
              </a:ext>
            </a:extLst>
          </p:cNvPr>
          <p:cNvPicPr>
            <a:picLocks noChangeAspect="1"/>
          </p:cNvPicPr>
          <p:nvPr/>
        </p:nvPicPr>
        <p:blipFill>
          <a:blip r:embed="rId2"/>
          <a:srcRect l="12960" r="23924"/>
          <a:stretch>
            <a:fillRect/>
          </a:stretch>
        </p:blipFill>
        <p:spPr>
          <a:xfrm>
            <a:off x="6420752" y="-1"/>
            <a:ext cx="5771248" cy="6857999"/>
          </a:xfrm>
          <a:prstGeom prst="rect">
            <a:avLst/>
          </a:prstGeom>
        </p:spPr>
      </p:pic>
    </p:spTree>
    <p:extLst>
      <p:ext uri="{BB962C8B-B14F-4D97-AF65-F5344CB8AC3E}">
        <p14:creationId xmlns:p14="http://schemas.microsoft.com/office/powerpoint/2010/main" val="1141271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E6FD1A-6D9D-3F9B-78D9-41020A7189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D31600-9A99-24D1-825D-17B75C813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DCB9E-E860-B03E-2382-D52452CBA101}"/>
              </a:ext>
            </a:extLst>
          </p:cNvPr>
          <p:cNvSpPr>
            <a:spLocks noGrp="1"/>
          </p:cNvSpPr>
          <p:nvPr>
            <p:ph type="title"/>
          </p:nvPr>
        </p:nvSpPr>
        <p:spPr>
          <a:xfrm>
            <a:off x="704088" y="914400"/>
            <a:ext cx="5195889" cy="1316736"/>
          </a:xfrm>
        </p:spPr>
        <p:txBody>
          <a:bodyPr>
            <a:normAutofit/>
          </a:bodyPr>
          <a:lstStyle/>
          <a:p>
            <a:r>
              <a:rPr lang="en-US" dirty="0"/>
              <a:t>Synodality and the mission of god</a:t>
            </a:r>
          </a:p>
        </p:txBody>
      </p:sp>
      <p:cxnSp>
        <p:nvCxnSpPr>
          <p:cNvPr id="12" name="Straight Connector 11">
            <a:extLst>
              <a:ext uri="{FF2B5EF4-FFF2-40B4-BE49-F238E27FC236}">
                <a16:creationId xmlns:a16="http://schemas.microsoft.com/office/drawing/2014/main" id="{55579926-9510-DD08-3CAB-4F2C54FA56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7FEB06-6919-6187-B571-990D45C7170A}"/>
              </a:ext>
            </a:extLst>
          </p:cNvPr>
          <p:cNvSpPr>
            <a:spLocks noGrp="1"/>
          </p:cNvSpPr>
          <p:nvPr>
            <p:ph idx="1"/>
          </p:nvPr>
        </p:nvSpPr>
        <p:spPr>
          <a:xfrm>
            <a:off x="704088" y="2660905"/>
            <a:ext cx="5195889" cy="3931920"/>
          </a:xfrm>
        </p:spPr>
        <p:txBody>
          <a:bodyPr>
            <a:normAutofit fontScale="85000" lnSpcReduction="20000"/>
          </a:bodyPr>
          <a:lstStyle/>
          <a:p>
            <a:pPr marL="0" indent="0">
              <a:lnSpc>
                <a:spcPct val="120000"/>
              </a:lnSpc>
              <a:buNone/>
            </a:pPr>
            <a:r>
              <a:rPr lang="en-GB" sz="3600" dirty="0"/>
              <a:t>“In front to show the way, in the middle to sense how people feel, behind to help the stragglers, letting people sniff out where the best pastures are found”. </a:t>
            </a:r>
          </a:p>
          <a:p>
            <a:pPr marL="0" indent="0">
              <a:buNone/>
            </a:pPr>
            <a:endParaRPr lang="en-GB" sz="3600" i="1" dirty="0"/>
          </a:p>
          <a:p>
            <a:pPr marL="0" indent="0">
              <a:buNone/>
            </a:pPr>
            <a:r>
              <a:rPr lang="en-GB" sz="2400" i="1" dirty="0"/>
              <a:t>Synodality</a:t>
            </a:r>
            <a:r>
              <a:rPr lang="en-GB" sz="2400" dirty="0"/>
              <a:t>, 158.</a:t>
            </a:r>
          </a:p>
        </p:txBody>
      </p:sp>
      <p:pic>
        <p:nvPicPr>
          <p:cNvPr id="5" name="Picture 4" descr="A group of people raising their hands&#10;&#10;AI-generated content may be incorrect.">
            <a:extLst>
              <a:ext uri="{FF2B5EF4-FFF2-40B4-BE49-F238E27FC236}">
                <a16:creationId xmlns:a16="http://schemas.microsoft.com/office/drawing/2014/main" id="{DCF044E7-28F7-BD04-118B-E235F6124F75}"/>
              </a:ext>
            </a:extLst>
          </p:cNvPr>
          <p:cNvPicPr>
            <a:picLocks noChangeAspect="1"/>
          </p:cNvPicPr>
          <p:nvPr/>
        </p:nvPicPr>
        <p:blipFill>
          <a:blip r:embed="rId2"/>
          <a:srcRect l="12960" r="23924"/>
          <a:stretch>
            <a:fillRect/>
          </a:stretch>
        </p:blipFill>
        <p:spPr>
          <a:xfrm>
            <a:off x="6420752" y="-1"/>
            <a:ext cx="5771248" cy="6857999"/>
          </a:xfrm>
          <a:prstGeom prst="rect">
            <a:avLst/>
          </a:prstGeom>
        </p:spPr>
      </p:pic>
    </p:spTree>
    <p:extLst>
      <p:ext uri="{BB962C8B-B14F-4D97-AF65-F5344CB8AC3E}">
        <p14:creationId xmlns:p14="http://schemas.microsoft.com/office/powerpoint/2010/main" val="4240111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crowd of people&#10;&#10;AI-generated content may be incorrect.">
            <a:extLst>
              <a:ext uri="{FF2B5EF4-FFF2-40B4-BE49-F238E27FC236}">
                <a16:creationId xmlns:a16="http://schemas.microsoft.com/office/drawing/2014/main" id="{BE65D025-5743-FD16-6AA7-1DF70091DB16}"/>
              </a:ext>
            </a:extLst>
          </p:cNvPr>
          <p:cNvPicPr>
            <a:picLocks noChangeAspect="1"/>
          </p:cNvPicPr>
          <p:nvPr/>
        </p:nvPicPr>
        <p:blipFill>
          <a:blip r:embed="rId2"/>
          <a:srcRect t="15730"/>
          <a:stretch>
            <a:fillRect/>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BE9F1E-EAD0-D791-D595-751B523ACEEC}"/>
              </a:ext>
            </a:extLst>
          </p:cNvPr>
          <p:cNvSpPr>
            <a:spLocks noGrp="1"/>
          </p:cNvSpPr>
          <p:nvPr>
            <p:ph type="title"/>
          </p:nvPr>
        </p:nvSpPr>
        <p:spPr>
          <a:xfrm>
            <a:off x="704088" y="871759"/>
            <a:ext cx="5067300" cy="3497042"/>
          </a:xfrm>
        </p:spPr>
        <p:txBody>
          <a:bodyPr vert="horz" lIns="91440" tIns="45720" rIns="91440" bIns="45720" rtlCol="0" anchor="t">
            <a:normAutofit/>
          </a:bodyPr>
          <a:lstStyle/>
          <a:p>
            <a:r>
              <a:rPr lang="en-US" sz="5400">
                <a:solidFill>
                  <a:srgbClr val="FFFFFF"/>
                </a:solidFill>
              </a:rPr>
              <a:t>Listening to laity </a:t>
            </a:r>
          </a:p>
        </p:txBody>
      </p:sp>
      <p:cxnSp>
        <p:nvCxnSpPr>
          <p:cNvPr id="18" name="Straight Connector 1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1406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9097A3-5BD9-0F2C-597E-9A7AA72C7BB0}"/>
              </a:ext>
            </a:extLst>
          </p:cNvPr>
          <p:cNvSpPr>
            <a:spLocks noGrp="1"/>
          </p:cNvSpPr>
          <p:nvPr>
            <p:ph type="title"/>
          </p:nvPr>
        </p:nvSpPr>
        <p:spPr>
          <a:xfrm>
            <a:off x="4866968" y="914400"/>
            <a:ext cx="6627924" cy="1307592"/>
          </a:xfrm>
        </p:spPr>
        <p:txBody>
          <a:bodyPr>
            <a:normAutofit/>
          </a:bodyPr>
          <a:lstStyle/>
          <a:p>
            <a:r>
              <a:rPr lang="en-US" dirty="0"/>
              <a:t>Listening to Laity</a:t>
            </a:r>
          </a:p>
        </p:txBody>
      </p:sp>
      <p:pic>
        <p:nvPicPr>
          <p:cNvPr id="5" name="Picture 4" descr="A close-up of a pool&#10;&#10;AI-generated content may be incorrect.">
            <a:extLst>
              <a:ext uri="{FF2B5EF4-FFF2-40B4-BE49-F238E27FC236}">
                <a16:creationId xmlns:a16="http://schemas.microsoft.com/office/drawing/2014/main" id="{E716B808-4A2B-DBD8-E56C-9286C7E81E64}"/>
              </a:ext>
            </a:extLst>
          </p:cNvPr>
          <p:cNvPicPr>
            <a:picLocks noChangeAspect="1"/>
          </p:cNvPicPr>
          <p:nvPr/>
        </p:nvPicPr>
        <p:blipFill>
          <a:blip r:embed="rId2"/>
          <a:srcRect l="4773" r="13663" b="1"/>
          <a:stretch>
            <a:fillRect/>
          </a:stretch>
        </p:blipFill>
        <p:spPr>
          <a:xfrm>
            <a:off x="20" y="-17929"/>
            <a:ext cx="4206220" cy="6875929"/>
          </a:xfrm>
          <a:prstGeom prst="rect">
            <a:avLst/>
          </a:prstGeom>
        </p:spPr>
      </p:pic>
      <p:cxnSp>
        <p:nvCxnSpPr>
          <p:cNvPr id="12" name="Straight Connector 11">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0DBB1A-6550-8803-7198-C3E3AC9F4668}"/>
              </a:ext>
            </a:extLst>
          </p:cNvPr>
          <p:cNvSpPr>
            <a:spLocks noGrp="1"/>
          </p:cNvSpPr>
          <p:nvPr>
            <p:ph idx="1"/>
          </p:nvPr>
        </p:nvSpPr>
        <p:spPr>
          <a:xfrm>
            <a:off x="4866968" y="2221992"/>
            <a:ext cx="6627924" cy="3739896"/>
          </a:xfrm>
        </p:spPr>
        <p:txBody>
          <a:bodyPr>
            <a:normAutofit fontScale="92500" lnSpcReduction="20000"/>
          </a:bodyPr>
          <a:lstStyle/>
          <a:p>
            <a:pPr marL="0" indent="0">
              <a:buNone/>
            </a:pPr>
            <a:r>
              <a:rPr lang="en-GB" sz="3600" dirty="0"/>
              <a:t>“the Body of Christ, the people of God and the dwelling-place of the Holy Spirit…In </a:t>
            </a:r>
            <a:r>
              <a:rPr lang="en-GB" sz="3600" i="1" dirty="0"/>
              <a:t>baptism</a:t>
            </a:r>
            <a:r>
              <a:rPr lang="en-GB" sz="3600" dirty="0"/>
              <a:t> the whole Church is summoned to witness to God’s love and to work for the coming of his kingdom.” </a:t>
            </a:r>
          </a:p>
          <a:p>
            <a:pPr marL="0" indent="0">
              <a:buNone/>
            </a:pPr>
            <a:endParaRPr lang="en-GB" i="1" dirty="0"/>
          </a:p>
          <a:p>
            <a:pPr marL="0" indent="0">
              <a:buNone/>
            </a:pPr>
            <a:r>
              <a:rPr lang="en-GB" i="1" dirty="0"/>
              <a:t>Common Worship Ordination Service.</a:t>
            </a:r>
            <a:endParaRPr lang="en-GB" dirty="0"/>
          </a:p>
          <a:p>
            <a:endParaRPr lang="en-US" dirty="0"/>
          </a:p>
        </p:txBody>
      </p:sp>
      <p:cxnSp>
        <p:nvCxnSpPr>
          <p:cNvPr id="14" name="Straight Connector 13">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784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95DAB6-E491-D25D-9C0D-38B969A10FD5}"/>
            </a:ext>
          </a:extLst>
        </p:cNvPr>
        <p:cNvGrpSpPr/>
        <p:nvPr/>
      </p:nvGrpSpPr>
      <p:grpSpPr>
        <a:xfrm>
          <a:off x="0" y="0"/>
          <a:ext cx="0" cy="0"/>
          <a:chOff x="0" y="0"/>
          <a:chExt cx="0" cy="0"/>
        </a:xfrm>
      </p:grpSpPr>
      <p:cxnSp>
        <p:nvCxnSpPr>
          <p:cNvPr id="1035" name="Straight Connector 103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39" name="Rectangle 1038">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011C1E-C1F1-F727-2D93-258AE0AE9E75}"/>
              </a:ext>
            </a:extLst>
          </p:cNvPr>
          <p:cNvSpPr>
            <a:spLocks noGrp="1"/>
          </p:cNvSpPr>
          <p:nvPr>
            <p:ph type="title"/>
          </p:nvPr>
        </p:nvSpPr>
        <p:spPr>
          <a:xfrm>
            <a:off x="695326" y="4742029"/>
            <a:ext cx="10765912" cy="925950"/>
          </a:xfrm>
        </p:spPr>
        <p:txBody>
          <a:bodyPr vert="horz" lIns="91440" tIns="45720" rIns="91440" bIns="45720" rtlCol="0" anchor="t">
            <a:normAutofit/>
          </a:bodyPr>
          <a:lstStyle/>
          <a:p>
            <a:r>
              <a:rPr lang="en-US" sz="5400"/>
              <a:t>Listening to Laity</a:t>
            </a:r>
          </a:p>
        </p:txBody>
      </p:sp>
      <p:pic>
        <p:nvPicPr>
          <p:cNvPr id="1028" name="Picture 4" descr="Organising Together across Difference - Citizens UK">
            <a:extLst>
              <a:ext uri="{FF2B5EF4-FFF2-40B4-BE49-F238E27FC236}">
                <a16:creationId xmlns:a16="http://schemas.microsoft.com/office/drawing/2014/main" id="{8B45C4F8-67C8-EB78-A518-BA3F3ACC2E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0100" y="968085"/>
            <a:ext cx="6142318" cy="3224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ust over a week to go! If you're in the neighbourhood of Amott Road,  please join us for an afternoon of informal but facilitated conversations  with others living locally. A chance to">
            <a:extLst>
              <a:ext uri="{FF2B5EF4-FFF2-40B4-BE49-F238E27FC236}">
                <a16:creationId xmlns:a16="http://schemas.microsoft.com/office/drawing/2014/main" id="{628C161E-2BE9-E13D-9194-A7B67BE5B9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276"/>
          <a:stretch>
            <a:fillRect/>
          </a:stretch>
        </p:blipFill>
        <p:spPr bwMode="auto">
          <a:xfrm>
            <a:off x="7499447" y="723900"/>
            <a:ext cx="3595021" cy="3584211"/>
          </a:xfrm>
          <a:prstGeom prst="rect">
            <a:avLst/>
          </a:prstGeom>
          <a:noFill/>
          <a:extLst>
            <a:ext uri="{909E8E84-426E-40DD-AFC4-6F175D3DCCD1}">
              <a14:hiddenFill xmlns:a14="http://schemas.microsoft.com/office/drawing/2010/main">
                <a:solidFill>
                  <a:srgbClr val="FFFFFF"/>
                </a:solidFill>
              </a14:hiddenFill>
            </a:ext>
          </a:extLst>
        </p:spPr>
      </p:pic>
      <p:cxnSp>
        <p:nvCxnSpPr>
          <p:cNvPr id="1041" name="Straight Connector 1040">
            <a:extLst>
              <a:ext uri="{FF2B5EF4-FFF2-40B4-BE49-F238E27FC236}">
                <a16:creationId xmlns:a16="http://schemas.microsoft.com/office/drawing/2014/main" id="{DC36F877-5419-44C1-A2CD-376BDDDC3E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667603"/>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44667"/>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38010062C7AF40B51F78E5FDC0C17F" ma:contentTypeVersion="16" ma:contentTypeDescription="Create a new document." ma:contentTypeScope="" ma:versionID="f58cd32da3b3a7853c3c80eeedc6cd82">
  <xsd:schema xmlns:xsd="http://www.w3.org/2001/XMLSchema" xmlns:xs="http://www.w3.org/2001/XMLSchema" xmlns:p="http://schemas.microsoft.com/office/2006/metadata/properties" xmlns:ns2="95de70d2-82b5-458c-a889-d653d29662c0" xmlns:ns3="12564060-3e1a-47e4-a82a-4a048205cd83" targetNamespace="http://schemas.microsoft.com/office/2006/metadata/properties" ma:root="true" ma:fieldsID="913db54305a0005bad79058161b5bf86" ns2:_="" ns3:_="">
    <xsd:import namespace="95de70d2-82b5-458c-a889-d653d29662c0"/>
    <xsd:import namespace="12564060-3e1a-47e4-a82a-4a048205cd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de70d2-82b5-458c-a889-d653d29662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162a552-cc19-4b4f-abf5-81aa97e9270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564060-3e1a-47e4-a82a-4a048205cd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ae9cc43-5e9c-4395-8693-17fd7eeb6d8f}" ma:internalName="TaxCatchAll" ma:showField="CatchAllData" ma:web="12564060-3e1a-47e4-a82a-4a048205cd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de70d2-82b5-458c-a889-d653d29662c0">
      <Terms xmlns="http://schemas.microsoft.com/office/infopath/2007/PartnerControls"/>
    </lcf76f155ced4ddcb4097134ff3c332f>
    <TaxCatchAll xmlns="12564060-3e1a-47e4-a82a-4a048205cd83" xsi:nil="true"/>
  </documentManagement>
</p:properties>
</file>

<file path=customXml/itemProps1.xml><?xml version="1.0" encoding="utf-8"?>
<ds:datastoreItem xmlns:ds="http://schemas.openxmlformats.org/officeDocument/2006/customXml" ds:itemID="{6A5C5576-D952-4C44-8058-7050E627CF57}"/>
</file>

<file path=customXml/itemProps2.xml><?xml version="1.0" encoding="utf-8"?>
<ds:datastoreItem xmlns:ds="http://schemas.openxmlformats.org/officeDocument/2006/customXml" ds:itemID="{DBCF108A-67FC-4319-99BB-B6C2A50EDB1B}"/>
</file>

<file path=customXml/itemProps3.xml><?xml version="1.0" encoding="utf-8"?>
<ds:datastoreItem xmlns:ds="http://schemas.openxmlformats.org/officeDocument/2006/customXml" ds:itemID="{DDDFDDDA-8D41-4EE8-B900-5E414190BCB0}"/>
</file>

<file path=docProps/app.xml><?xml version="1.0" encoding="utf-8"?>
<Properties xmlns="http://schemas.openxmlformats.org/officeDocument/2006/extended-properties" xmlns:vt="http://schemas.openxmlformats.org/officeDocument/2006/docPropsVTypes">
  <TotalTime>2549</TotalTime>
  <Words>763</Words>
  <Application>Microsoft Office PowerPoint</Application>
  <PresentationFormat>Widescreen</PresentationFormat>
  <Paragraphs>49</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ChronicleVTI</vt:lpstr>
      <vt:lpstr>Listening to Laity:  Synodality, Spirituality, and the Mission of God </vt:lpstr>
      <vt:lpstr>Missio dei  or  Missio Dave?</vt:lpstr>
      <vt:lpstr>Today</vt:lpstr>
      <vt:lpstr>Synodality and the mission of god</vt:lpstr>
      <vt:lpstr>Synodality and the mission of god</vt:lpstr>
      <vt:lpstr>Synodality and the mission of god</vt:lpstr>
      <vt:lpstr>Listening to laity </vt:lpstr>
      <vt:lpstr>Listening to Laity</vt:lpstr>
      <vt:lpstr>Listening to Laity</vt:lpstr>
      <vt:lpstr>Listening to the Community  </vt:lpstr>
      <vt:lpstr>Listening to the Community  </vt:lpstr>
      <vt:lpstr>Listening to the Community  </vt:lpstr>
      <vt:lpstr>A foundation of adoration</vt:lpstr>
      <vt:lpstr>A foundation of adoration</vt:lpstr>
      <vt:lpstr>A foundation of adoration</vt:lpstr>
      <vt:lpstr>A foundation of adoration</vt:lpstr>
      <vt:lpstr>Listening and the missio dei</vt:lpstr>
      <vt:lpstr>PowerPoint Presentation</vt:lpstr>
      <vt:lpstr>Further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COCKAYNE, JOSHUA</dc:creator>
  <cp:lastModifiedBy>COCKAYNE, JOSHUA</cp:lastModifiedBy>
  <cp:revision>46</cp:revision>
  <dcterms:created xsi:type="dcterms:W3CDTF">2026-03-11T19:46:24Z</dcterms:created>
  <dcterms:modified xsi:type="dcterms:W3CDTF">2026-03-16T09:27:33Z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0x0101000138010062C7AF40B51F78E5FDC0C17F</vt:lpwstr>
  </property>
</Properties>
</file>